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7" r:id="rId3"/>
    <p:sldId id="274" r:id="rId4"/>
    <p:sldId id="279" r:id="rId5"/>
    <p:sldId id="303" r:id="rId6"/>
    <p:sldId id="309" r:id="rId7"/>
    <p:sldId id="285" r:id="rId8"/>
    <p:sldId id="304" r:id="rId9"/>
    <p:sldId id="262" r:id="rId10"/>
    <p:sldId id="305" r:id="rId11"/>
    <p:sldId id="307" r:id="rId12"/>
    <p:sldId id="275" r:id="rId13"/>
    <p:sldId id="29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3300"/>
    <a:srgbClr val="663300"/>
    <a:srgbClr val="062806"/>
    <a:srgbClr val="0F6B0F"/>
    <a:srgbClr val="B4B3A1"/>
    <a:srgbClr val="000000"/>
    <a:srgbClr val="006600"/>
    <a:srgbClr val="00FF00"/>
    <a:srgbClr val="0F05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40" autoAdjust="0"/>
    <p:restoredTop sz="95433" autoAdjust="0"/>
  </p:normalViewPr>
  <p:slideViewPr>
    <p:cSldViewPr>
      <p:cViewPr>
        <p:scale>
          <a:sx n="53" d="100"/>
          <a:sy n="53" d="100"/>
        </p:scale>
        <p:origin x="-1848" y="-4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51873-4056-4555-8749-812D8408A370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1017-B19C-42B1-938F-EFDC808E9B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774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51873-4056-4555-8749-812D8408A370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1017-B19C-42B1-938F-EFDC808E9B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51873-4056-4555-8749-812D8408A370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1017-B19C-42B1-938F-EFDC808E9B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6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51873-4056-4555-8749-812D8408A3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1017-B19C-42B1-938F-EFDC808E9B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97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51873-4056-4555-8749-812D8408A3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1017-B19C-42B1-938F-EFDC808E9B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578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51873-4056-4555-8749-812D8408A3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1017-B19C-42B1-938F-EFDC808E9B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32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51873-4056-4555-8749-812D8408A3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1017-B19C-42B1-938F-EFDC808E9B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481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51873-4056-4555-8749-812D8408A3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1017-B19C-42B1-938F-EFDC808E9B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72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51873-4056-4555-8749-812D8408A3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1017-B19C-42B1-938F-EFDC808E9B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88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51873-4056-4555-8749-812D8408A3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1017-B19C-42B1-938F-EFDC808E9B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549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51873-4056-4555-8749-812D8408A3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1017-B19C-42B1-938F-EFDC808E9B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56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51873-4056-4555-8749-812D8408A370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1017-B19C-42B1-938F-EFDC808E9B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935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51873-4056-4555-8749-812D8408A3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1017-B19C-42B1-938F-EFDC808E9B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7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51873-4056-4555-8749-812D8408A3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1017-B19C-42B1-938F-EFDC808E9B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49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51873-4056-4555-8749-812D8408A3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1017-B19C-42B1-938F-EFDC808E9B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26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51873-4056-4555-8749-812D8408A370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1017-B19C-42B1-938F-EFDC808E9B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713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51873-4056-4555-8749-812D8408A370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1017-B19C-42B1-938F-EFDC808E9B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80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51873-4056-4555-8749-812D8408A370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1017-B19C-42B1-938F-EFDC808E9B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70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51873-4056-4555-8749-812D8408A370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1017-B19C-42B1-938F-EFDC808E9B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340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51873-4056-4555-8749-812D8408A370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1017-B19C-42B1-938F-EFDC808E9B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95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51873-4056-4555-8749-812D8408A370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1017-B19C-42B1-938F-EFDC808E9B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07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51873-4056-4555-8749-812D8408A370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41017-B19C-42B1-938F-EFDC808E9B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20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51873-4056-4555-8749-812D8408A370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41017-B19C-42B1-938F-EFDC808E9B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18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51873-4056-4555-8749-812D8408A37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41017-B19C-42B1-938F-EFDC808E9B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37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gif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9E1798F-51C9-4AE8-BEA6-99D888D7E983}"/>
              </a:ext>
            </a:extLst>
          </p:cNvPr>
          <p:cNvSpPr/>
          <p:nvPr/>
        </p:nvSpPr>
        <p:spPr>
          <a:xfrm>
            <a:off x="2286000" y="1484878"/>
            <a:ext cx="49502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64008" lvl="0" indent="0" algn="ctr" defTabSz="91440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Tx/>
              <a:buNone/>
              <a:tabLst/>
              <a:defRPr/>
            </a:pPr>
            <a:r>
              <a:rPr kumimoji="0" lang="ru-RU" sz="4000" i="1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 Schoolbook" pitchFamily="18" charset="0"/>
              </a:rPr>
              <a:t> </a:t>
            </a:r>
            <a:endParaRPr kumimoji="0" lang="ru-RU" sz="180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127E5601-3421-4AD8-91B2-62517473BE87}"/>
              </a:ext>
            </a:extLst>
          </p:cNvPr>
          <p:cNvSpPr/>
          <p:nvPr/>
        </p:nvSpPr>
        <p:spPr>
          <a:xfrm>
            <a:off x="2051720" y="1494457"/>
            <a:ext cx="5616624" cy="3580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4008" lvl="0" algn="ctr">
              <a:spcBef>
                <a:spcPts val="400"/>
              </a:spcBef>
              <a:buClr>
                <a:srgbClr val="2DA2BF"/>
              </a:buClr>
              <a:buSzPct val="68000"/>
              <a:defRPr/>
            </a:pPr>
            <a:r>
              <a:rPr lang="ru-RU" sz="4400" b="1" i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Взаимодействие ДОУ </a:t>
            </a:r>
          </a:p>
          <a:p>
            <a:pPr marR="64008" lvl="0" algn="ctr">
              <a:spcBef>
                <a:spcPts val="400"/>
              </a:spcBef>
              <a:buClr>
                <a:srgbClr val="2DA2BF"/>
              </a:buClr>
              <a:buSzPct val="68000"/>
              <a:defRPr/>
            </a:pPr>
            <a:r>
              <a:rPr lang="ru-RU" sz="4400" b="1" i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родителями воспитанников</a:t>
            </a:r>
          </a:p>
          <a:p>
            <a:pPr marR="64008" lvl="0" algn="ctr">
              <a:spcBef>
                <a:spcPts val="400"/>
              </a:spcBef>
              <a:buClr>
                <a:srgbClr val="2DA2BF"/>
              </a:buClr>
              <a:buSzPct val="68000"/>
              <a:defRPr/>
            </a:pPr>
            <a:r>
              <a:rPr lang="ru-RU" sz="4400" b="1" i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рамках ФГОС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88DC632-5297-463D-B6BA-FF47FA12BF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548680"/>
            <a:ext cx="3312369" cy="10081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Музыка для детского творчества - Веснняя_(Inkompmusic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12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323528" y="2060848"/>
            <a:ext cx="8568952" cy="4464496"/>
          </a:xfrm>
        </p:spPr>
        <p:txBody>
          <a:bodyPr>
            <a:normAutofit fontScale="85000" lnSpcReduction="20000"/>
          </a:bodyPr>
          <a:lstStyle/>
          <a:p>
            <a:pPr indent="114300">
              <a:lnSpc>
                <a:spcPct val="150000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sz="2800" b="1" dirty="0">
                <a:solidFill>
                  <a:srgbClr val="6633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Сотрудничество педагогов и родителей позволяет лучше узнать ребёнка, посмотреть на него с разных позиций, увидеть в разных ситуациях, а, следовательно, помочь в понимании его индивидуальных особенностей, развитии способностей ребёнка, в преодолении его негативных поступков и проявлений в поведении, формирование ценных жизненных ориентаций.</a:t>
            </a:r>
          </a:p>
          <a:p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2A3537A-D79F-44A1-9B53-1BE2DA8EEE61}"/>
              </a:ext>
            </a:extLst>
          </p:cNvPr>
          <p:cNvSpPr/>
          <p:nvPr/>
        </p:nvSpPr>
        <p:spPr>
          <a:xfrm>
            <a:off x="2483768" y="476672"/>
            <a:ext cx="62646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>
                <a:ln>
                  <a:noFill/>
                </a:ln>
                <a:solidFill>
                  <a:srgbClr val="062806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Заключение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62806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02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кукла, игрушк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FEDD88CF-E2AC-4C7D-A22A-9A5AD2CCC9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544" y="3848609"/>
            <a:ext cx="2665927" cy="2464816"/>
          </a:xfrm>
          <a:prstGeom prst="rect">
            <a:avLst/>
          </a:prstGeom>
        </p:spPr>
      </p:pic>
      <p:pic>
        <p:nvPicPr>
          <p:cNvPr id="5122" name="Picture 2" descr="C:\Users\Джамалутдин\Desktop\Ижив\20190219_10203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79652" y="2084924"/>
            <a:ext cx="4848390" cy="417646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200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12-012-Spasibo-za-vnimanie.jpg">
            <a:extLst>
              <a:ext uri="{FF2B5EF4-FFF2-40B4-BE49-F238E27FC236}">
                <a16:creationId xmlns:a16="http://schemas.microsoft.com/office/drawing/2014/main" xmlns="" id="{1C53AE2F-CE1C-41FB-9E39-6308D637900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16632"/>
            <a:ext cx="8640960" cy="66247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055A572-F9ED-4F69-B764-AD17260B35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9190" y="0"/>
            <a:ext cx="1584176" cy="12871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DC17E01-146B-4AFF-B66B-47C634F05B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366" y="1"/>
            <a:ext cx="1579749" cy="11967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0490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">
        <p14:prism isContent="1"/>
      </p:transition>
    </mc:Choice>
    <mc:Fallback xmlns="">
      <p:transition spd="slow" advClick="0" advTm="8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>
            <a:extLst>
              <a:ext uri="{FF2B5EF4-FFF2-40B4-BE49-F238E27FC236}">
                <a16:creationId xmlns:a16="http://schemas.microsoft.com/office/drawing/2014/main" xmlns="" id="{46A75382-0E14-4999-A54D-D84D948188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98680" y="5107168"/>
            <a:ext cx="4188315" cy="96325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CA29D92-DF4A-4E4E-9DDB-5C04C9A67747}"/>
              </a:ext>
            </a:extLst>
          </p:cNvPr>
          <p:cNvSpPr/>
          <p:nvPr/>
        </p:nvSpPr>
        <p:spPr>
          <a:xfrm>
            <a:off x="323528" y="2204864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>
                <a:solidFill>
                  <a:srgbClr val="008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Главный смысл и цель  семейной  жизни – воспитание детей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5313877-FCC9-4B3B-80BC-FB5E8A86F1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35" y="4873228"/>
            <a:ext cx="1338737" cy="1868140"/>
          </a:xfrm>
          <a:prstGeom prst="rect">
            <a:avLst/>
          </a:prstGeom>
        </p:spPr>
      </p:pic>
      <p:pic>
        <p:nvPicPr>
          <p:cNvPr id="7" name="Рисунок 6" descr="Изображение выглядит как человек, сидит, маленьки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84C8DDB0-135E-4A38-8A44-135C14BCB2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260648"/>
            <a:ext cx="1584176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112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7744" y="414987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109728" lvl="0">
              <a:spcBef>
                <a:spcPts val="400"/>
              </a:spcBef>
              <a:buClr>
                <a:srgbClr val="2DA2BF"/>
              </a:buClr>
              <a:buSzPct val="68000"/>
            </a:pPr>
            <a:r>
              <a:rPr lang="ru-RU" sz="36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Родительские собрания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2CCA39D-C245-432D-B4CF-0D3B6A3A3CCF}"/>
              </a:ext>
            </a:extLst>
          </p:cNvPr>
          <p:cNvSpPr/>
          <p:nvPr/>
        </p:nvSpPr>
        <p:spPr>
          <a:xfrm>
            <a:off x="395537" y="5629602"/>
            <a:ext cx="84969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663300"/>
                </a:solidFill>
                <a:latin typeface="Arial Black" panose="020B0A04020102020204" pitchFamily="34" charset="0"/>
              </a:rPr>
              <a:t>Учитывая, что у взрослых в современном обществе нет лишнего времени. </a:t>
            </a:r>
          </a:p>
          <a:p>
            <a:r>
              <a:rPr lang="ru-RU" sz="1600" dirty="0">
                <a:solidFill>
                  <a:srgbClr val="663300"/>
                </a:solidFill>
                <a:latin typeface="Arial Black" panose="020B0A04020102020204" pitchFamily="34" charset="0"/>
              </a:rPr>
              <a:t>Работу стараемся организовывать компактной, но эффективной.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1" y="1938352"/>
            <a:ext cx="5976663" cy="3434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896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255668" y="825802"/>
            <a:ext cx="8568952" cy="5038280"/>
          </a:xfrm>
          <a:prstGeom prst="rect">
            <a:avLst/>
          </a:prstGeom>
          <a:solidFill>
            <a:schemeClr val="bg1">
              <a:alpha val="69000"/>
            </a:schemeClr>
          </a:solidFill>
          <a:ln w="28575">
            <a:noFill/>
          </a:ln>
          <a:effectLst>
            <a:glow rad="228600">
              <a:schemeClr val="bg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" pitchFamily="2" charset="2"/>
              <a:buChar char="Ø"/>
            </a:pPr>
            <a:endParaRPr lang="ru-RU" sz="2400" b="1" dirty="0">
              <a:solidFill>
                <a:schemeClr val="accent2">
                  <a:lumMod val="50000"/>
                </a:schemeClr>
              </a:solidFill>
              <a:latin typeface="Lucida Sans Unicode"/>
            </a:endParaRPr>
          </a:p>
        </p:txBody>
      </p:sp>
      <p:pic>
        <p:nvPicPr>
          <p:cNvPr id="4098" name="Picture 2" descr="C:\Users\1\Desktop\здравствуй, лето! - шаблон\4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08156">
            <a:off x="722434" y="1262005"/>
            <a:ext cx="1002602" cy="9671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72273" y="260648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" name="Рисунок 7" descr="C:\Users\Джамалутдин\AppData\Local\Microsoft\Windows\Temporary Internet Files\Content.Word\IMG-20190920-WA0009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28110"/>
            <a:ext cx="7204947" cy="46331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5505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9E1798F-51C9-4AE8-BEA6-99D888D7E983}"/>
              </a:ext>
            </a:extLst>
          </p:cNvPr>
          <p:cNvSpPr/>
          <p:nvPr/>
        </p:nvSpPr>
        <p:spPr>
          <a:xfrm>
            <a:off x="2286000" y="1484878"/>
            <a:ext cx="49502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4008" algn="ctr">
              <a:spcBef>
                <a:spcPts val="400"/>
              </a:spcBef>
              <a:buClr>
                <a:srgbClr val="2DA2BF"/>
              </a:buClr>
              <a:buSzPct val="68000"/>
              <a:defRPr/>
            </a:pPr>
            <a:r>
              <a:rPr lang="ru-RU" sz="4000" i="1" kern="0" dirty="0">
                <a:solidFill>
                  <a:srgbClr val="00B050"/>
                </a:solidFill>
                <a:latin typeface="Century Schoolbook" pitchFamily="18" charset="0"/>
              </a:rPr>
              <a:t> </a:t>
            </a:r>
            <a:endParaRPr lang="ru-RU" kern="0" dirty="0">
              <a:solidFill>
                <a:srgbClr val="00B05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88DC632-5297-463D-B6BA-FF47FA12BF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548680"/>
            <a:ext cx="3312369" cy="10081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IMG-20190919-WA00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668" y="1838821"/>
            <a:ext cx="4795241" cy="3602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8214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3779912" y="2420888"/>
            <a:ext cx="45719" cy="72008"/>
          </a:xfrm>
        </p:spPr>
        <p:txBody>
          <a:bodyPr>
            <a:normAutofit fontScale="25000" lnSpcReduction="20000"/>
          </a:bodyPr>
          <a:lstStyle/>
          <a:p>
            <a:endParaRPr lang="ru-RU" sz="2000" dirty="0">
              <a:solidFill>
                <a:srgbClr val="15A60A"/>
              </a:solidFill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53B4DDA8-9843-4784-A59B-6A4F843CCE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840" y="30760"/>
            <a:ext cx="2376264" cy="1878907"/>
          </a:xfrm>
          <a:prstGeom prst="rect">
            <a:avLst/>
          </a:prstGeom>
        </p:spPr>
      </p:pic>
      <p:pic>
        <p:nvPicPr>
          <p:cNvPr id="16" name="Picture 5" descr="C:\Users\1\Desktop\здравствуй, лето! - шаблон\72.png">
            <a:extLst>
              <a:ext uri="{FF2B5EF4-FFF2-40B4-BE49-F238E27FC236}">
                <a16:creationId xmlns:a16="http://schemas.microsoft.com/office/drawing/2014/main" xmlns="" id="{7EAA5932-3471-4CF9-B405-618A2FA65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90752"/>
            <a:ext cx="1207382" cy="1026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988839"/>
            <a:ext cx="5693483" cy="427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995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4716016" y="3068960"/>
            <a:ext cx="45719" cy="7200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7" y="1664191"/>
            <a:ext cx="6577548" cy="4645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6357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323528" y="1483013"/>
            <a:ext cx="8568952" cy="5042331"/>
          </a:xfrm>
          <a:prstGeom prst="rect">
            <a:avLst/>
          </a:prstGeom>
          <a:solidFill>
            <a:schemeClr val="bg1">
              <a:alpha val="69000"/>
            </a:schemeClr>
          </a:solidFill>
          <a:ln w="28575">
            <a:noFill/>
          </a:ln>
          <a:effectLst>
            <a:glow rad="228600">
              <a:schemeClr val="bg1"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Users\1\Desktop\здравствуй, лето! - шаблон\4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08156">
            <a:off x="8187869" y="513676"/>
            <a:ext cx="476980" cy="489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1\Desktop\здравствуй, лето! - шаблон\7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37" y="356855"/>
            <a:ext cx="873796" cy="742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D5628B9-B128-477E-B8B5-8463CF786D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38550"/>
            <a:ext cx="1152128" cy="1440160"/>
          </a:xfrm>
          <a:prstGeom prst="rect">
            <a:avLst/>
          </a:prstGeom>
        </p:spPr>
      </p:pic>
      <p:pic>
        <p:nvPicPr>
          <p:cNvPr id="4" name="Рисунок 3" descr="Изображение выглядит как внутренний, маленький, небо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1179DDF9-CCDC-40DE-8AA4-AAA23E800C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57" y="38550"/>
            <a:ext cx="1368152" cy="1609287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922" y="1483013"/>
            <a:ext cx="6302263" cy="4726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5732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323528" y="2132856"/>
            <a:ext cx="8568952" cy="4392488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проведения проекта</a:t>
            </a:r>
            <a:r>
              <a:rPr lang="en-US" sz="1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были составлены рекомендации</a:t>
            </a:r>
            <a:r>
              <a:rPr lang="en-US" sz="1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организуйте детям режим труда и отдыха;</a:t>
            </a:r>
          </a:p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научите ребенка самостоятельно выполнять нормы и правила гигиены;</a:t>
            </a:r>
          </a:p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отнеситесь внимательно к досугу вашего ребенка, ограничивайте время, проведенное за экраном компьютера или телевизора;</a:t>
            </a:r>
          </a:p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установите в семье традиции здорового питания и употребления в пищу полезных для здоровья продуктов; </a:t>
            </a:r>
          </a:p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проводите с ребенком больше времени, организуя для этого совместный досуг; </a:t>
            </a:r>
          </a:p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научите ребенка основам безопасности жизнедеятельности (правилам дорожного движения, соблюдение правил безопасности при занятиях спортом);</a:t>
            </a:r>
          </a:p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важно, чтобы ребенок имел элементарные представления о том, как устроено тело человека, что способствует заболеванию и как можно этого избежать;</a:t>
            </a:r>
          </a:p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атмосфера в семье должна быть доброжелательной, так как важно сохранять как физическое, так и психическое здоровье детей;</a:t>
            </a:r>
          </a:p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относитесь к своему ребенку доброжелательно, уважайте его мнение, цените его, прислушивайтесь к нему;</a:t>
            </a:r>
          </a:p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совершайте со своим ребенком прогулки на свежем воздухе всей семьей, походы и экскурсии!</a:t>
            </a:r>
          </a:p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EBFD69D-1B63-474A-A2EA-8905EA905D28}"/>
              </a:ext>
            </a:extLst>
          </p:cNvPr>
          <p:cNvSpPr/>
          <p:nvPr/>
        </p:nvSpPr>
        <p:spPr>
          <a:xfrm>
            <a:off x="2267744" y="476672"/>
            <a:ext cx="5904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Рекомендации для родителей.</a:t>
            </a:r>
          </a:p>
        </p:txBody>
      </p:sp>
    </p:spTree>
    <p:extLst>
      <p:ext uri="{BB962C8B-B14F-4D97-AF65-F5344CB8AC3E}">
        <p14:creationId xmlns:p14="http://schemas.microsoft.com/office/powerpoint/2010/main" val="2925804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980</TotalTime>
  <Words>264</Words>
  <Application>Microsoft Office PowerPoint</Application>
  <PresentationFormat>Экран (4:3)</PresentationFormat>
  <Paragraphs>24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Джамалутдин</cp:lastModifiedBy>
  <cp:revision>129</cp:revision>
  <dcterms:created xsi:type="dcterms:W3CDTF">2016-06-29T12:04:20Z</dcterms:created>
  <dcterms:modified xsi:type="dcterms:W3CDTF">2019-09-23T04:41:59Z</dcterms:modified>
</cp:coreProperties>
</file>